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7" r:id="rId2"/>
    <p:sldId id="265" r:id="rId3"/>
    <p:sldId id="291" r:id="rId4"/>
    <p:sldId id="269" r:id="rId5"/>
    <p:sldId id="270" r:id="rId6"/>
    <p:sldId id="289" r:id="rId7"/>
    <p:sldId id="290" r:id="rId8"/>
    <p:sldId id="286" r:id="rId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ne" initials="Clau" lastIdx="4" clrIdx="0">
    <p:extLst/>
  </p:cmAuthor>
  <p:cmAuthor id="2" name="Isabelle Labrèche" initials="I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66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77" autoAdjust="0"/>
  </p:normalViewPr>
  <p:slideViewPr>
    <p:cSldViewPr snapToGrid="0">
      <p:cViewPr varScale="1">
        <p:scale>
          <a:sx n="90" d="100"/>
          <a:sy n="90" d="100"/>
        </p:scale>
        <p:origin x="618" y="66"/>
      </p:cViewPr>
      <p:guideLst>
        <p:guide orient="horz" pos="2160"/>
        <p:guide pos="2880"/>
      </p:guideLst>
    </p:cSldViewPr>
  </p:slideViewPr>
  <p:notesTextViewPr>
    <p:cViewPr>
      <p:scale>
        <a:sx n="100" d="100"/>
        <a:sy n="100" d="100"/>
      </p:scale>
      <p:origin x="0" y="0"/>
    </p:cViewPr>
  </p:notesTextViewPr>
  <p:notesViewPr>
    <p:cSldViewPr snapToGrid="0">
      <p:cViewPr>
        <p:scale>
          <a:sx n="100" d="100"/>
          <a:sy n="100" d="100"/>
        </p:scale>
        <p:origin x="-206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26811B-058F-49C3-96F7-CD9E081C585D}" type="datetimeFigureOut">
              <a:rPr lang="en-CA" smtClean="0"/>
              <a:t>2018-03-23</a:t>
            </a:fld>
            <a:endParaRPr lang="en-CA"/>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EEDC091-6EF3-4474-8055-6097CA358FC0}" type="slidenum">
              <a:rPr lang="en-CA" smtClean="0"/>
              <a:t>‹#›</a:t>
            </a:fld>
            <a:endParaRPr lang="en-CA"/>
          </a:p>
        </p:txBody>
      </p:sp>
    </p:spTree>
    <p:extLst>
      <p:ext uri="{BB962C8B-B14F-4D97-AF65-F5344CB8AC3E}">
        <p14:creationId xmlns:p14="http://schemas.microsoft.com/office/powerpoint/2010/main" val="100598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dirty="0"/>
              <a:t>Créer des collectivités rurales florissantes où les gens peuvent vivre, travailler et profiter d’activités sociales dans leur région est depuis longtemps un objectif des corporations au bénéfice du développement communautaire (CBDC).</a:t>
            </a:r>
          </a:p>
          <a:p>
            <a:endParaRPr lang="fr-CA" dirty="0"/>
          </a:p>
          <a:p>
            <a:r>
              <a:rPr lang="fr-CA" dirty="0"/>
              <a:t>Nous sommes fiers d’offrir notre soutien aux entreprises sociales œuvrant au sein des collectivités rurales.</a:t>
            </a:r>
          </a:p>
        </p:txBody>
      </p:sp>
      <p:sp>
        <p:nvSpPr>
          <p:cNvPr id="4" name="Slide Number Placeholder 3"/>
          <p:cNvSpPr>
            <a:spLocks noGrp="1"/>
          </p:cNvSpPr>
          <p:nvPr>
            <p:ph type="sldNum" sz="quarter" idx="10"/>
          </p:nvPr>
        </p:nvSpPr>
        <p:spPr/>
        <p:txBody>
          <a:bodyPr/>
          <a:lstStyle/>
          <a:p>
            <a:fld id="{AEEDC091-6EF3-4474-8055-6097CA358FC0}" type="slidenum">
              <a:rPr lang="en-CA" smtClean="0"/>
              <a:t>1</a:t>
            </a:fld>
            <a:endParaRPr lang="en-CA"/>
          </a:p>
        </p:txBody>
      </p:sp>
    </p:spTree>
    <p:extLst>
      <p:ext uri="{BB962C8B-B14F-4D97-AF65-F5344CB8AC3E}">
        <p14:creationId xmlns:p14="http://schemas.microsoft.com/office/powerpoint/2010/main" val="334622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1"/>
            <a:ext cx="5608320" cy="4451033"/>
          </a:xfrm>
        </p:spPr>
        <p:txBody>
          <a:bodyPr/>
          <a:lstStyle/>
          <a:p>
            <a:r>
              <a:rPr lang="fr-CA" b="1" dirty="0"/>
              <a:t>Qu’est-ce qu’une entreprise sociale</a:t>
            </a:r>
            <a:r>
              <a:rPr lang="fr-CA" sz="1200" b="1" dirty="0"/>
              <a:t>?</a:t>
            </a:r>
          </a:p>
          <a:p>
            <a:r>
              <a:rPr lang="fr-CA" dirty="0"/>
              <a:t>Une entreprise sociale, c’est une entreprise qui produit des biens et des services pour l’économie de marché, mais qui mène ses activités et redirige ses surplus pour atteindre des objectifs sociaux, environnementaux ou communautaires. Elle est habituellement le fruit de stratégies de développement économique communautaire mettant à contribution les citoyens, les gouvernements, le secteur bénévole, le milieu des affaires, les établissements d’enseignement et d’autres partenaires.   </a:t>
            </a:r>
          </a:p>
          <a:p>
            <a:endParaRPr lang="fr-CA" dirty="0"/>
          </a:p>
          <a:p>
            <a:r>
              <a:rPr lang="fr-CA" dirty="0"/>
              <a:t>Une entreprise sociale peut prendre la forme d’un organisme à but non lucratif, d’une coopérative ou d’une mutuelle, et se caractérise par une philosophie entrepreneuriale, à savoir la production de biens et de services et la génération de recettes, autres que ceux obtenus par des subventions publiques.</a:t>
            </a:r>
            <a:endParaRPr lang="fr-CA" sz="1200" b="0" i="0" u="none" strike="noStrike" kern="1200" baseline="0" dirty="0"/>
          </a:p>
          <a:p>
            <a:endParaRPr lang="fr-CA" sz="1200" b="0" i="0" u="none" strike="noStrike" kern="1200" baseline="0" dirty="0"/>
          </a:p>
          <a:p>
            <a:r>
              <a:rPr lang="fr-CA" dirty="0"/>
              <a:t>Le Prêt entreprise sociale CBDC est offert aux organismes à but non lucratif, comme les sociétés, les organismes de bienfaisance ou les coopératives, à la recherche d’une aide financière (sous forme d’un prêt ou d’une garantie de prêt) qui leur servira à acheter des biens, à rénover des actifs existants ou à agrandir leur entreprise sociale. Il vise à financer les activités des organismes à but non lucratif enregistrés qui leur permettent de générer des recettes.</a:t>
            </a:r>
            <a:endParaRPr lang="fr-CA" sz="1200" b="0" i="0" u="none" strike="noStrike" kern="1200" baseline="0" dirty="0"/>
          </a:p>
          <a:p>
            <a:endParaRPr lang="fr-CA" sz="1200" b="0" i="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sz="1200" dirty="0"/>
              <a:t>L’entreprise sociale diffère de l’entreprise commerciale sur les points suivants</a:t>
            </a:r>
            <a:r>
              <a:rPr lang="fr-CA" altLang="en-US" dirty="0"/>
              <a:t> </a:t>
            </a:r>
            <a:r>
              <a:rPr lang="fr-CA" altLang="en-US" sz="1200"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altLang="en-US" sz="1200" dirty="0"/>
              <a:t>Ses stratégies de génération de recettes sont liées à sa mission.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altLang="en-US" sz="1200" dirty="0"/>
              <a:t>Elle poursuit un double objectif, soit des retombées </a:t>
            </a:r>
            <a:r>
              <a:rPr lang="fr-CA" altLang="en-US" dirty="0"/>
              <a:t>tant</a:t>
            </a:r>
            <a:r>
              <a:rPr lang="fr-CA" altLang="en-US" sz="1200" dirty="0"/>
              <a:t> sociales que financières. </a:t>
            </a:r>
          </a:p>
          <a:p>
            <a:endParaRPr lang="fr-CA" dirty="0"/>
          </a:p>
        </p:txBody>
      </p:sp>
      <p:sp>
        <p:nvSpPr>
          <p:cNvPr id="4" name="Slide Number Placeholder 3"/>
          <p:cNvSpPr>
            <a:spLocks noGrp="1"/>
          </p:cNvSpPr>
          <p:nvPr>
            <p:ph type="sldNum" sz="quarter" idx="10"/>
          </p:nvPr>
        </p:nvSpPr>
        <p:spPr/>
        <p:txBody>
          <a:bodyPr/>
          <a:lstStyle/>
          <a:p>
            <a:fld id="{AEEDC091-6EF3-4474-8055-6097CA358FC0}" type="slidenum">
              <a:rPr lang="en-CA" smtClean="0"/>
              <a:t>2</a:t>
            </a:fld>
            <a:endParaRPr lang="en-CA" dirty="0"/>
          </a:p>
        </p:txBody>
      </p:sp>
    </p:spTree>
    <p:extLst>
      <p:ext uri="{BB962C8B-B14F-4D97-AF65-F5344CB8AC3E}">
        <p14:creationId xmlns:p14="http://schemas.microsoft.com/office/powerpoint/2010/main" val="128428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a:lnSpc>
                <a:spcPct val="90000"/>
              </a:lnSpc>
              <a:buFontTx/>
              <a:buNone/>
            </a:pPr>
            <a:r>
              <a:rPr lang="fr-CA" altLang="en-US" sz="1200" dirty="0"/>
              <a:t>L’entreprise sociale peut s’enregistrer comme :</a:t>
            </a:r>
          </a:p>
          <a:p>
            <a:pPr marL="228600" indent="-228600">
              <a:lnSpc>
                <a:spcPct val="90000"/>
              </a:lnSpc>
              <a:buFont typeface="+mj-lt"/>
              <a:buAutoNum type="arabicPeriod"/>
            </a:pPr>
            <a:r>
              <a:rPr lang="fr-CA" altLang="en-US" sz="1200" dirty="0"/>
              <a:t>organisme à but non lucratif;</a:t>
            </a:r>
          </a:p>
          <a:p>
            <a:pPr marL="228600" indent="-228600">
              <a:lnSpc>
                <a:spcPct val="90000"/>
              </a:lnSpc>
              <a:buFont typeface="+mj-lt"/>
              <a:buAutoNum type="arabicPeriod"/>
            </a:pPr>
            <a:r>
              <a:rPr lang="fr-CA" altLang="en-US" sz="1200" dirty="0"/>
              <a:t>coopérative;</a:t>
            </a:r>
          </a:p>
          <a:p>
            <a:pPr marL="228600" indent="-228600">
              <a:lnSpc>
                <a:spcPct val="90000"/>
              </a:lnSpc>
              <a:buFont typeface="+mj-lt"/>
              <a:buAutoNum type="arabicPeriod"/>
            </a:pPr>
            <a:r>
              <a:rPr lang="fr-CA" altLang="en-US" dirty="0"/>
              <a:t>organisme de bienfaisance :</a:t>
            </a:r>
            <a:endParaRPr lang="fr-CA" altLang="en-US" sz="1200" dirty="0"/>
          </a:p>
          <a:p>
            <a:pPr marL="742950" lvl="1" indent="-285750">
              <a:lnSpc>
                <a:spcPct val="90000"/>
              </a:lnSpc>
              <a:buFont typeface="+mj-lt"/>
              <a:buAutoNum type="alphaLcPeriod"/>
            </a:pPr>
            <a:r>
              <a:rPr lang="fr-CA" altLang="en-US" dirty="0"/>
              <a:t>œuvre de charité;</a:t>
            </a:r>
            <a:endParaRPr lang="fr-CA" altLang="en-US" sz="1200" dirty="0"/>
          </a:p>
          <a:p>
            <a:pPr marL="742950" lvl="1" indent="-285750">
              <a:lnSpc>
                <a:spcPct val="90000"/>
              </a:lnSpc>
              <a:buFont typeface="+mj-lt"/>
              <a:buAutoNum type="alphaLcPeriod"/>
            </a:pPr>
            <a:r>
              <a:rPr lang="fr-CA" altLang="en-US" sz="1200" dirty="0"/>
              <a:t>fondation publique;</a:t>
            </a:r>
          </a:p>
          <a:p>
            <a:pPr marL="742950" lvl="1" indent="-285750">
              <a:lnSpc>
                <a:spcPct val="90000"/>
              </a:lnSpc>
              <a:buFont typeface="+mj-lt"/>
              <a:buAutoNum type="alphaLcPeriod"/>
            </a:pPr>
            <a:r>
              <a:rPr lang="fr-CA" altLang="en-US" sz="1200" dirty="0"/>
              <a:t>fondation privée.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u="none" strike="noStrike" kern="1200" baseline="0" dirty="0"/>
          </a:p>
          <a:p>
            <a:pPr lvl="0">
              <a:defRPr/>
            </a:pPr>
            <a:r>
              <a:rPr lang="fr-CA" altLang="en-US" sz="1200" dirty="0"/>
              <a:t>Nous vous encourageons à aiguiller vos clients vers un </a:t>
            </a:r>
            <a:r>
              <a:rPr lang="fr-CA" altLang="en-US" dirty="0"/>
              <a:t>conseiller juridique de l’Agence du revenu du Canada, du </a:t>
            </a:r>
            <a:r>
              <a:rPr lang="fr-CA" dirty="0"/>
              <a:t>Registre des sociétés de capitaux ou d’Industrie Canada pour qu’ils puissent obtenir des renseignements détaillés sur la meilleure option selon leur situation.</a:t>
            </a:r>
            <a:endParaRPr lang="fr-CA" alt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u="none" strike="noStrike" kern="1200" baseline="0" dirty="0">
              <a:solidFill>
                <a:schemeClr val="tx1"/>
              </a:solidFill>
            </a:endParaRPr>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endParaRPr lang="fr-CA" sz="1200" b="0" i="0" u="none" strike="noStrike" kern="1200" baseline="0" dirty="0">
              <a:solidFill>
                <a:schemeClr val="tx1"/>
              </a:solidFill>
            </a:endParaRPr>
          </a:p>
          <a:p>
            <a:endParaRPr lang="fr-CA" dirty="0"/>
          </a:p>
        </p:txBody>
      </p:sp>
      <p:sp>
        <p:nvSpPr>
          <p:cNvPr id="4" name="Slide Number Placeholder 3"/>
          <p:cNvSpPr>
            <a:spLocks noGrp="1"/>
          </p:cNvSpPr>
          <p:nvPr>
            <p:ph type="sldNum" sz="quarter" idx="10"/>
          </p:nvPr>
        </p:nvSpPr>
        <p:spPr/>
        <p:txBody>
          <a:bodyPr/>
          <a:lstStyle/>
          <a:p>
            <a:fld id="{AEEDC091-6EF3-4474-8055-6097CA358FC0}" type="slidenum">
              <a:rPr lang="en-CA" smtClean="0"/>
              <a:t>3</a:t>
            </a:fld>
            <a:endParaRPr lang="en-CA"/>
          </a:p>
        </p:txBody>
      </p:sp>
    </p:spTree>
    <p:extLst>
      <p:ext uri="{BB962C8B-B14F-4D97-AF65-F5344CB8AC3E}">
        <p14:creationId xmlns:p14="http://schemas.microsoft.com/office/powerpoint/2010/main" val="190315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baseline="0" dirty="0"/>
              <a:t>Les</a:t>
            </a:r>
            <a:r>
              <a:rPr lang="fr-CA" dirty="0"/>
              <a:t> CBDC peuvent accorder jusqu’à 150 000 $* par demandeur admissible, sous forme d’un prêt remboursable, assorti de modalités de remboursement et de taux d’intérêt concurrentiels. </a:t>
            </a:r>
            <a:r>
              <a:rPr lang="fr-CA" i="1" dirty="0"/>
              <a:t>(Veuillez noter que dans certains cas, les CBDC peuvent octroyer une aide financière de plus de 150 000 $.)</a:t>
            </a:r>
            <a:r>
              <a:rPr lang="fr-CA" dirty="0"/>
              <a:t> </a:t>
            </a:r>
            <a:endParaRPr lang="fr-CA" sz="1200" b="0" i="0" u="none" strike="noStrike" kern="1200" baseline="0" dirty="0"/>
          </a:p>
          <a:p>
            <a:endParaRPr lang="fr-CA" dirty="0"/>
          </a:p>
          <a:p>
            <a:r>
              <a:rPr lang="fr-CA" dirty="0"/>
              <a:t>Le Prêt entreprise sociale peut servir à financer les coûts liés à l’achat d’équipement ou d’autres biens nécessaires à la poursuite d’activités commerciales.</a:t>
            </a:r>
            <a:r>
              <a:rPr lang="fr-CA" sz="1200" b="0" i="0" u="none" strike="noStrike" kern="1200" baseline="0" dirty="0"/>
              <a:t> </a:t>
            </a:r>
          </a:p>
          <a:p>
            <a:endParaRPr lang="fr-CA" sz="1200" b="0" i="0" u="none" strike="noStrike" kern="1200" baseline="0" dirty="0"/>
          </a:p>
          <a:p>
            <a:r>
              <a:rPr lang="fr-CA" dirty="0"/>
              <a:t>L’amortissement du prêt s’étale généralement sur une période maximale de 10 ans, selon la durée de vie utile prévue des actifs.</a:t>
            </a:r>
            <a:endParaRPr lang="fr-CA" sz="1200" b="0" i="0" u="none" strike="noStrike" kern="1200" baseline="0" dirty="0"/>
          </a:p>
          <a:p>
            <a:endParaRPr lang="fr-CA" sz="1200" b="0" i="0" u="none" strike="noStrike" kern="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baseline="0" dirty="0"/>
              <a:t>Les prêts</a:t>
            </a:r>
            <a:r>
              <a:rPr lang="fr-CA" sz="1200" b="0" i="0" u="none" strike="noStrike" kern="1200" dirty="0"/>
              <a:t> consentis aux entreprises socia</a:t>
            </a:r>
            <a:r>
              <a:rPr lang="fr-CA" dirty="0"/>
              <a:t>les doivent être garantis, par exemple au moyen d’un contrat de sûreté générale, d’une hypothèque accessoire, de comptes clients ou de garanties personnelles des cadres ou du conseil d’administration de l’entreprise.</a:t>
            </a:r>
            <a:endParaRPr lang="fr-CA" altLang="en-US" dirty="0"/>
          </a:p>
          <a:p>
            <a:endParaRPr lang="fr-CA" dirty="0"/>
          </a:p>
        </p:txBody>
      </p:sp>
      <p:sp>
        <p:nvSpPr>
          <p:cNvPr id="4" name="Slide Number Placeholder 3"/>
          <p:cNvSpPr>
            <a:spLocks noGrp="1"/>
          </p:cNvSpPr>
          <p:nvPr>
            <p:ph type="sldNum" sz="quarter" idx="10"/>
          </p:nvPr>
        </p:nvSpPr>
        <p:spPr/>
        <p:txBody>
          <a:bodyPr/>
          <a:lstStyle/>
          <a:p>
            <a:fld id="{7DF31458-5C21-4586-9047-FD7C13D431A2}" type="slidenum">
              <a:rPr lang="en-CA" smtClean="0"/>
              <a:t>4</a:t>
            </a:fld>
            <a:endParaRPr lang="en-CA"/>
          </a:p>
        </p:txBody>
      </p:sp>
    </p:spTree>
    <p:extLst>
      <p:ext uri="{BB962C8B-B14F-4D97-AF65-F5344CB8AC3E}">
        <p14:creationId xmlns:p14="http://schemas.microsoft.com/office/powerpoint/2010/main" val="92098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0" u="none" strike="noStrike" kern="1200" baseline="0" dirty="0">
                <a:latin typeface="+mn-lt"/>
                <a:ea typeface="+mn-ea"/>
                <a:cs typeface="+mn-cs"/>
              </a:rPr>
              <a:t>Les critères</a:t>
            </a:r>
            <a:r>
              <a:rPr lang="fr-CA" dirty="0"/>
              <a:t> d’admissibilité au Prêt entreprise sociale CBDC sont les suivants :</a:t>
            </a:r>
            <a:r>
              <a:rPr lang="fr-CA" sz="1200" b="0" i="0" u="none" strike="noStrike" kern="1200" baseline="0" dirty="0">
                <a:latin typeface="+mn-lt"/>
                <a:ea typeface="+mn-ea"/>
                <a:cs typeface="+mn-cs"/>
              </a:rPr>
              <a:t> </a:t>
            </a:r>
          </a:p>
          <a:p>
            <a:pPr marL="171450" indent="-171450">
              <a:buFont typeface="Arial" panose="020B0604020202020204" pitchFamily="34" charset="0"/>
              <a:buChar char="•"/>
            </a:pPr>
            <a:r>
              <a:rPr lang="fr-CA" dirty="0"/>
              <a:t>L’entreprise est établie en milieu rural et y mène ses activités.</a:t>
            </a:r>
            <a:endParaRPr lang="fr-CA" sz="1200" b="0" i="0" u="none" strike="noStrike" kern="1200" baseline="0" dirty="0"/>
          </a:p>
          <a:p>
            <a:pPr marL="171450" indent="-171450">
              <a:buFont typeface="Arial" panose="020B0604020202020204" pitchFamily="34" charset="0"/>
              <a:buChar char="•"/>
            </a:pPr>
            <a:r>
              <a:rPr lang="fr-CA" dirty="0"/>
              <a:t>Les entreprises sociales, nouvelles ou non, exerçant des activités commerciales sont admissibles.</a:t>
            </a:r>
            <a:r>
              <a:rPr lang="fr-CA" sz="1200" b="0" i="0" u="none" strike="noStrike" kern="1200" baseline="0" dirty="0">
                <a:latin typeface="+mn-lt"/>
                <a:ea typeface="+mn-ea"/>
                <a:cs typeface="+mn-cs"/>
              </a:rPr>
              <a:t> </a:t>
            </a:r>
          </a:p>
          <a:p>
            <a:pPr marL="171450" indent="-171450">
              <a:buFont typeface="Arial" panose="020B0604020202020204" pitchFamily="34" charset="0"/>
              <a:buChar char="•"/>
            </a:pPr>
            <a:r>
              <a:rPr lang="fr-CA" dirty="0"/>
              <a:t>Les coûts de démarrage, d’agrandissement, de rénovation ou de modernisation d’une entreprise sociale sont admissibles.</a:t>
            </a:r>
            <a:endParaRPr lang="fr-CA" sz="1200" b="0" i="0" u="none" strike="noStrike" kern="1200" baseline="0" dirty="0"/>
          </a:p>
          <a:p>
            <a:pPr marL="171450" indent="-171450">
              <a:buFont typeface="Arial" panose="020B0604020202020204" pitchFamily="34" charset="0"/>
              <a:buChar char="•"/>
            </a:pPr>
            <a:r>
              <a:rPr lang="fr-CA" dirty="0"/>
              <a:t>Les entreprises sociales saisonnières sont admissibles au même titre que celles en activité toute l’année.</a:t>
            </a:r>
            <a:endParaRPr lang="fr-CA" sz="1200" b="0" i="0" u="none" strike="noStrike" kern="1200" baseline="0" dirty="0"/>
          </a:p>
          <a:p>
            <a:pPr marL="171450" indent="-171450">
              <a:buFont typeface="Arial" panose="020B0604020202020204" pitchFamily="34" charset="0"/>
              <a:buChar char="•"/>
            </a:pPr>
            <a:r>
              <a:rPr lang="fr-CA" dirty="0"/>
              <a:t>L’entreprise sociale doit présenter un potentiel raisonnable de viabilité économique ainsi que de création et de maintien d’emplois, et respecter les principes fondamentaux de gestion des affaires.</a:t>
            </a:r>
            <a:r>
              <a:rPr lang="fr-CA" sz="1200" b="0" i="0" u="none" strike="noStrike" kern="1200" baseline="0" dirty="0">
                <a:latin typeface="+mn-lt"/>
                <a:ea typeface="+mn-ea"/>
                <a:cs typeface="+mn-cs"/>
              </a:rPr>
              <a:t> </a:t>
            </a:r>
          </a:p>
          <a:p>
            <a:endParaRPr lang="fr-CA"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DF31458-5C21-4586-9047-FD7C13D431A2}" type="slidenum">
              <a:rPr lang="en-CA" smtClean="0"/>
              <a:t>5</a:t>
            </a:fld>
            <a:endParaRPr lang="en-CA"/>
          </a:p>
        </p:txBody>
      </p:sp>
    </p:spTree>
    <p:extLst>
      <p:ext uri="{BB962C8B-B14F-4D97-AF65-F5344CB8AC3E}">
        <p14:creationId xmlns:p14="http://schemas.microsoft.com/office/powerpoint/2010/main" val="1756233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b="1" dirty="0"/>
              <a:t>Les critères d’octroi de prêt pour</a:t>
            </a:r>
            <a:r>
              <a:rPr lang="fr-CA" sz="1200" b="1" dirty="0"/>
              <a:t> entreprise sociale des CBDC sont les suivants :</a:t>
            </a:r>
          </a:p>
          <a:p>
            <a:pPr marL="171450" indent="-171450">
              <a:buFont typeface="Arial" panose="020B0604020202020204" pitchFamily="34" charset="0"/>
              <a:buChar char="•"/>
            </a:pPr>
            <a:r>
              <a:rPr lang="fr-CA" altLang="en-US" sz="1200" dirty="0"/>
              <a:t>L’entreprise sociale doit fournir un plan d’activités détaillé.</a:t>
            </a:r>
          </a:p>
          <a:p>
            <a:pPr marL="171450" indent="-171450">
              <a:buFont typeface="Arial" panose="020B0604020202020204" pitchFamily="34" charset="0"/>
              <a:buChar char="•"/>
            </a:pPr>
            <a:r>
              <a:rPr lang="fr-CA" altLang="en-US" dirty="0"/>
              <a:t>Un formulaire de demande de la CBDC, dûment rempli, doit être joint au plan.</a:t>
            </a:r>
            <a:endParaRPr lang="fr-CA" altLang="en-US" sz="1200" dirty="0"/>
          </a:p>
          <a:p>
            <a:pPr marL="171450" indent="-171450">
              <a:buFont typeface="Arial" panose="020B0604020202020204" pitchFamily="34" charset="0"/>
              <a:buChar char="•"/>
            </a:pPr>
            <a:r>
              <a:rPr lang="fr-CA" altLang="en-US" dirty="0"/>
              <a:t>L’entreprise doit fournir la preuve des capitaux propres investis (minimum de 20 %, peut utiliser 5 % de ses liquidités).</a:t>
            </a:r>
            <a:endParaRPr lang="fr-CA" altLang="en-US" sz="1200" dirty="0"/>
          </a:p>
          <a:p>
            <a:pPr marL="171450" indent="-171450">
              <a:buFont typeface="Arial" panose="020B0604020202020204" pitchFamily="34" charset="0"/>
              <a:buChar char="•"/>
            </a:pPr>
            <a:r>
              <a:rPr lang="fr-CA" altLang="en-US" dirty="0"/>
              <a:t>Elle doit fournir ses antécédents en matière de crédit et des lettres de recommandation de ses fournisseurs. </a:t>
            </a:r>
          </a:p>
          <a:p>
            <a:pPr marL="171450" indent="-171450">
              <a:buFont typeface="Arial" panose="020B0604020202020204" pitchFamily="34" charset="0"/>
              <a:buChar char="•"/>
            </a:pPr>
            <a:r>
              <a:rPr lang="fr-CA" altLang="en-US" dirty="0"/>
              <a:t>Elle doit démontrer que les membres de la direction et du conseil d’administration sont en mesure de rembourser le prêt.</a:t>
            </a:r>
            <a:endParaRPr lang="fr-CA" altLang="en-US" sz="1200" dirty="0"/>
          </a:p>
          <a:p>
            <a:pPr marL="171450" indent="-171450">
              <a:buFont typeface="Arial" panose="020B0604020202020204" pitchFamily="34" charset="0"/>
              <a:buChar char="•"/>
            </a:pPr>
            <a:r>
              <a:rPr lang="fr-CA" altLang="en-US" dirty="0"/>
              <a:t>La garantie doit comprendre des garanties personnelles des cadres supérieurs.</a:t>
            </a:r>
            <a:endParaRPr lang="fr-CA" altLang="en-US" sz="1200" dirty="0"/>
          </a:p>
          <a:p>
            <a:pPr marL="171450" indent="-171450">
              <a:buFont typeface="Arial" panose="020B0604020202020204" pitchFamily="34" charset="0"/>
              <a:buChar char="•"/>
            </a:pPr>
            <a:r>
              <a:rPr lang="fr-CA" altLang="en-US" dirty="0"/>
              <a:t>L’entreprise doit soumettre un plan de résolution d’emprunt avec le plan d’activités et la demande.</a:t>
            </a:r>
            <a:endParaRPr lang="fr-CA"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u="none" strike="noStrike" kern="1200"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u="none" strike="noStrike" kern="1200" baseline="0" dirty="0">
              <a:solidFill>
                <a:schemeClr val="tx1"/>
              </a:solidFill>
            </a:endParaRPr>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endParaRPr lang="fr-CA" sz="1200" b="0" i="0" u="none" strike="noStrike" kern="1200" baseline="0" dirty="0">
              <a:solidFill>
                <a:schemeClr val="tx1"/>
              </a:solidFill>
            </a:endParaRPr>
          </a:p>
          <a:p>
            <a:endParaRPr lang="fr-CA" dirty="0"/>
          </a:p>
        </p:txBody>
      </p:sp>
      <p:sp>
        <p:nvSpPr>
          <p:cNvPr id="4" name="Slide Number Placeholder 3"/>
          <p:cNvSpPr>
            <a:spLocks noGrp="1"/>
          </p:cNvSpPr>
          <p:nvPr>
            <p:ph type="sldNum" sz="quarter" idx="10"/>
          </p:nvPr>
        </p:nvSpPr>
        <p:spPr/>
        <p:txBody>
          <a:bodyPr/>
          <a:lstStyle/>
          <a:p>
            <a:fld id="{AEEDC091-6EF3-4474-8055-6097CA358FC0}" type="slidenum">
              <a:rPr lang="en-CA" smtClean="0"/>
              <a:t>6</a:t>
            </a:fld>
            <a:endParaRPr lang="en-CA"/>
          </a:p>
        </p:txBody>
      </p:sp>
    </p:spTree>
    <p:extLst>
      <p:ext uri="{BB962C8B-B14F-4D97-AF65-F5344CB8AC3E}">
        <p14:creationId xmlns:p14="http://schemas.microsoft.com/office/powerpoint/2010/main" val="417015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fr-CA" sz="1200" b="1" dirty="0"/>
              <a:t>Le financement pour entreprise sociale peut notamment servir :</a:t>
            </a:r>
          </a:p>
          <a:p>
            <a:pPr marL="171450" indent="-171450">
              <a:buFont typeface="Arial" panose="020B0604020202020204" pitchFamily="34" charset="0"/>
              <a:buChar char="•"/>
            </a:pPr>
            <a:r>
              <a:rPr lang="fr-CA" altLang="en-US" dirty="0"/>
              <a:t>à l’achat de terrains, de bâtiments et d’équipement;</a:t>
            </a:r>
            <a:endParaRPr lang="fr-CA" altLang="en-US" sz="1200" dirty="0"/>
          </a:p>
          <a:p>
            <a:pPr marL="171450" indent="-171450">
              <a:buFont typeface="Arial" panose="020B0604020202020204" pitchFamily="34" charset="0"/>
              <a:buChar char="•"/>
            </a:pPr>
            <a:r>
              <a:rPr lang="fr-CA" altLang="en-US" dirty="0"/>
              <a:t>à l’achat de stocks;</a:t>
            </a:r>
            <a:endParaRPr lang="fr-CA" altLang="en-US" sz="1200" dirty="0"/>
          </a:p>
          <a:p>
            <a:pPr marL="171450" indent="-171450">
              <a:buFont typeface="Arial" panose="020B0604020202020204" pitchFamily="34" charset="0"/>
              <a:buChar char="•"/>
            </a:pPr>
            <a:r>
              <a:rPr lang="fr-CA" altLang="en-US" dirty="0"/>
              <a:t>de fonds de roulement;</a:t>
            </a:r>
            <a:endParaRPr lang="fr-CA" altLang="en-US" sz="1200" dirty="0"/>
          </a:p>
          <a:p>
            <a:pPr marL="171450" indent="-171450">
              <a:buFont typeface="Arial" panose="020B0604020202020204" pitchFamily="34" charset="0"/>
              <a:buChar char="•"/>
            </a:pPr>
            <a:r>
              <a:rPr lang="fr-CA" altLang="en-US" dirty="0"/>
              <a:t>de préfinancement.</a:t>
            </a:r>
            <a:endParaRPr lang="fr-CA" sz="1200" b="0" i="0" u="none" strike="noStrike" kern="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u="none" strike="noStrike" kern="1200" baseline="0" dirty="0">
              <a:solidFill>
                <a:schemeClr val="tx1"/>
              </a:solidFill>
            </a:endParaRPr>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pPr marL="171450" indent="-171450">
              <a:buFont typeface="Arial" panose="020B0604020202020204" pitchFamily="34" charset="0"/>
              <a:buChar char="•"/>
            </a:pPr>
            <a:endParaRPr lang="fr-CA" altLang="en-US" sz="1200" dirty="0"/>
          </a:p>
          <a:p>
            <a:endParaRPr lang="fr-CA" sz="1200" b="0" i="0" u="none" strike="noStrike" kern="1200" baseline="0" dirty="0">
              <a:solidFill>
                <a:schemeClr val="tx1"/>
              </a:solidFill>
            </a:endParaRPr>
          </a:p>
          <a:p>
            <a:endParaRPr lang="fr-CA" dirty="0"/>
          </a:p>
        </p:txBody>
      </p:sp>
      <p:sp>
        <p:nvSpPr>
          <p:cNvPr id="4" name="Slide Number Placeholder 3"/>
          <p:cNvSpPr>
            <a:spLocks noGrp="1"/>
          </p:cNvSpPr>
          <p:nvPr>
            <p:ph type="sldNum" sz="quarter" idx="10"/>
          </p:nvPr>
        </p:nvSpPr>
        <p:spPr/>
        <p:txBody>
          <a:bodyPr/>
          <a:lstStyle/>
          <a:p>
            <a:fld id="{AEEDC091-6EF3-4474-8055-6097CA358FC0}" type="slidenum">
              <a:rPr lang="en-CA" smtClean="0"/>
              <a:t>7</a:t>
            </a:fld>
            <a:endParaRPr lang="en-CA"/>
          </a:p>
        </p:txBody>
      </p:sp>
    </p:spTree>
    <p:extLst>
      <p:ext uri="{BB962C8B-B14F-4D97-AF65-F5344CB8AC3E}">
        <p14:creationId xmlns:p14="http://schemas.microsoft.com/office/powerpoint/2010/main" val="414677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Pleins feux sur vous et votre communauté! Créer des collectivités économiquement solides et socialement responsables favorise un mode de vie dynamique et trépidant dont chacun peut profiter.</a:t>
            </a:r>
          </a:p>
        </p:txBody>
      </p:sp>
      <p:sp>
        <p:nvSpPr>
          <p:cNvPr id="4" name="Slide Number Placeholder 3"/>
          <p:cNvSpPr>
            <a:spLocks noGrp="1"/>
          </p:cNvSpPr>
          <p:nvPr>
            <p:ph type="sldNum" sz="quarter" idx="10"/>
          </p:nvPr>
        </p:nvSpPr>
        <p:spPr/>
        <p:txBody>
          <a:bodyPr/>
          <a:lstStyle/>
          <a:p>
            <a:fld id="{7DF31458-5C21-4586-9047-FD7C13D431A2}" type="slidenum">
              <a:rPr lang="en-CA" smtClean="0"/>
              <a:t>8</a:t>
            </a:fld>
            <a:endParaRPr lang="en-CA"/>
          </a:p>
        </p:txBody>
      </p:sp>
    </p:spTree>
    <p:extLst>
      <p:ext uri="{BB962C8B-B14F-4D97-AF65-F5344CB8AC3E}">
        <p14:creationId xmlns:p14="http://schemas.microsoft.com/office/powerpoint/2010/main" val="586045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6166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60799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22218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pic>
        <p:nvPicPr>
          <p:cNvPr id="7" name="Picture 3" descr="7e23691c-2bbd-49f8-8da8-4749f0bd74ec@asp">
            <a:extLst>
              <a:ext uri="{FF2B5EF4-FFF2-40B4-BE49-F238E27FC236}">
                <a16:creationId xmlns:a16="http://schemas.microsoft.com/office/drawing/2014/main" id="{4F87094B-A5E9-4DA9-A7FA-8D5C3C117F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76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8CA0F7-23B5-4658-9DAB-8F13DE8410FC}" type="datetimeFigureOut">
              <a:rPr lang="en-US" smtClean="0"/>
              <a:pPr/>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1816826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899633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8CA0F7-23B5-4658-9DAB-8F13DE8410FC}" type="datetimeFigureOut">
              <a:rPr lang="en-US" smtClean="0"/>
              <a:pPr/>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83447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8CA0F7-23B5-4658-9DAB-8F13DE8410FC}" type="datetimeFigureOut">
              <a:rPr lang="en-US" smtClean="0"/>
              <a:pPr/>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92032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CA0F7-23B5-4658-9DAB-8F13DE8410FC}" type="datetimeFigureOut">
              <a:rPr lang="en-US" smtClean="0"/>
              <a:pPr/>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215068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397308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8CA0F7-23B5-4658-9DAB-8F13DE8410FC}" type="datetimeFigureOut">
              <a:rPr lang="en-US" smtClean="0"/>
              <a:pPr/>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B72F-AD18-48E3-92CD-41A8AF879C67}" type="slidenum">
              <a:rPr lang="en-US" smtClean="0"/>
              <a:pPr/>
              <a:t>‹#›</a:t>
            </a:fld>
            <a:endParaRPr lang="en-US"/>
          </a:p>
        </p:txBody>
      </p:sp>
    </p:spTree>
    <p:extLst>
      <p:ext uri="{BB962C8B-B14F-4D97-AF65-F5344CB8AC3E}">
        <p14:creationId xmlns:p14="http://schemas.microsoft.com/office/powerpoint/2010/main" val="204702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CA0F7-23B5-4658-9DAB-8F13DE8410FC}" type="datetimeFigureOut">
              <a:rPr lang="en-US" smtClean="0"/>
              <a:pPr/>
              <a:t>3/23/2018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B72F-AD18-48E3-92CD-41A8AF879C67}" type="slidenum">
              <a:rPr lang="en-US" smtClean="0"/>
              <a:pPr/>
              <a:t>‹#›</a:t>
            </a:fld>
            <a:endParaRPr lang="en-US"/>
          </a:p>
        </p:txBody>
      </p:sp>
      <p:pic>
        <p:nvPicPr>
          <p:cNvPr id="7" name="Picture 3" descr="7e23691c-2bbd-49f8-8da8-4749f0bd74ec@asp">
            <a:extLst>
              <a:ext uri="{FF2B5EF4-FFF2-40B4-BE49-F238E27FC236}">
                <a16:creationId xmlns:a16="http://schemas.microsoft.com/office/drawing/2014/main" id="{315658FF-8719-421D-85B6-BD908B6E6F4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753601"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20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8.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9.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19.xml"/><Relationship Id="rId7" Type="http://schemas.openxmlformats.org/officeDocument/2006/relationships/image" Target="../media/image11.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 y="1866315"/>
            <a:ext cx="9144000" cy="994172"/>
          </a:xfrm>
        </p:spPr>
        <p:txBody>
          <a:bodyPr>
            <a:normAutofit/>
          </a:bodyPr>
          <a:lstStyle/>
          <a:p>
            <a:pPr algn="ctr"/>
            <a:r>
              <a:rPr lang="fr-CA" sz="3200" b="1" dirty="0">
                <a:latin typeface="+mn-lt"/>
              </a:rPr>
              <a:t>Entreprise sociale </a:t>
            </a:r>
            <a:endParaRPr lang="fr-CA" sz="1600" b="1" i="1" dirty="0">
              <a:latin typeface="+mn-lt"/>
            </a:endParaRPr>
          </a:p>
        </p:txBody>
      </p:sp>
      <p:pic>
        <p:nvPicPr>
          <p:cNvPr id="4" name="Picture 3">
            <a:extLst>
              <a:ext uri="{FF2B5EF4-FFF2-40B4-BE49-F238E27FC236}">
                <a16:creationId xmlns:a16="http://schemas.microsoft.com/office/drawing/2014/main" id="{1FBE053E-1526-44EE-AF14-155E5ADBF7E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970078" y="3493760"/>
            <a:ext cx="3499371" cy="19683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5">
            <a:extLst>
              <a:ext uri="{FF2B5EF4-FFF2-40B4-BE49-F238E27FC236}">
                <a16:creationId xmlns:a16="http://schemas.microsoft.com/office/drawing/2014/main" id="{FB6E675E-B4D1-4B70-8281-42DD758574B9}"/>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113605" y="4204336"/>
            <a:ext cx="3142666" cy="1968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EDDEBFCB-047A-4B2E-BC81-3A5FEB6B322E}"/>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4034988" y="2797612"/>
            <a:ext cx="2442460" cy="19539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037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 y="1266709"/>
            <a:ext cx="9144000" cy="994172"/>
          </a:xfrm>
        </p:spPr>
        <p:txBody>
          <a:bodyPr>
            <a:normAutofit/>
          </a:bodyPr>
          <a:lstStyle/>
          <a:p>
            <a:pPr algn="ctr"/>
            <a:r>
              <a:rPr lang="fr-CA" sz="3200" b="1" dirty="0">
                <a:latin typeface="+mn-lt"/>
              </a:rPr>
              <a:t>Qu’est-ce qu’une entreprise sociale?</a:t>
            </a:r>
            <a:endParaRPr lang="fr-CA" sz="1600" b="1" i="1" dirty="0">
              <a:latin typeface="+mn-lt"/>
            </a:endParaRPr>
          </a:p>
        </p:txBody>
      </p:sp>
      <p:pic>
        <p:nvPicPr>
          <p:cNvPr id="4" name="Picture 3">
            <a:extLst>
              <a:ext uri="{FF2B5EF4-FFF2-40B4-BE49-F238E27FC236}">
                <a16:creationId xmlns:a16="http://schemas.microsoft.com/office/drawing/2014/main" id="{4F5D1F1E-5929-4CD9-987C-A44292C78EDC}"/>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45764" y="2429889"/>
            <a:ext cx="4571999" cy="30453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4386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 y="1551522"/>
            <a:ext cx="9144000" cy="994172"/>
          </a:xfrm>
        </p:spPr>
        <p:txBody>
          <a:bodyPr>
            <a:normAutofit/>
          </a:bodyPr>
          <a:lstStyle/>
          <a:p>
            <a:pPr algn="ctr"/>
            <a:r>
              <a:rPr lang="fr-CA" sz="3200" b="1" dirty="0">
                <a:latin typeface="+mn-lt"/>
              </a:rPr>
              <a:t>Options d’enregistrement de l’entreprise sociale</a:t>
            </a:r>
            <a:endParaRPr lang="fr-CA" sz="1600" b="1" i="1" dirty="0">
              <a:latin typeface="+mn-lt"/>
            </a:endParaRPr>
          </a:p>
        </p:txBody>
      </p:sp>
      <p:pic>
        <p:nvPicPr>
          <p:cNvPr id="4" name="Picture 3">
            <a:extLst>
              <a:ext uri="{FF2B5EF4-FFF2-40B4-BE49-F238E27FC236}">
                <a16:creationId xmlns:a16="http://schemas.microsoft.com/office/drawing/2014/main" id="{28F74581-7EFF-446C-AC0C-1246D1431AB9}"/>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573966" y="2755556"/>
            <a:ext cx="4333823" cy="2884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98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4000" b="1" dirty="0"/>
              <a:t>Prêt entreprise sociale CBDC</a:t>
            </a:r>
          </a:p>
        </p:txBody>
      </p:sp>
      <p:pic>
        <p:nvPicPr>
          <p:cNvPr id="5" name="Picture 4">
            <a:extLst>
              <a:ext uri="{FF2B5EF4-FFF2-40B4-BE49-F238E27FC236}">
                <a16:creationId xmlns:a16="http://schemas.microsoft.com/office/drawing/2014/main" id="{54A8CA53-DBFB-4529-8FA9-CBB49701117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rot="221199">
            <a:off x="2696434" y="2604714"/>
            <a:ext cx="4629080" cy="30848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1488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p>
            <a:pPr marL="0" indent="0" algn="ctr">
              <a:buNone/>
            </a:pPr>
            <a:r>
              <a:rPr lang="fr-CA" sz="4000" b="1" dirty="0"/>
              <a:t>Critères d’admissibilité</a:t>
            </a:r>
          </a:p>
        </p:txBody>
      </p:sp>
      <p:pic>
        <p:nvPicPr>
          <p:cNvPr id="8" name="Picture 7">
            <a:extLst>
              <a:ext uri="{FF2B5EF4-FFF2-40B4-BE49-F238E27FC236}">
                <a16:creationId xmlns:a16="http://schemas.microsoft.com/office/drawing/2014/main" id="{760E26ED-2A4D-4D3A-AB99-E8AE6B6FEDB6}"/>
              </a:ext>
            </a:extLst>
          </p:cNvPr>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669458" y="2638835"/>
            <a:ext cx="4070555" cy="27249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9830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 y="1341660"/>
            <a:ext cx="9144000" cy="994172"/>
          </a:xfrm>
        </p:spPr>
        <p:txBody>
          <a:bodyPr>
            <a:normAutofit/>
          </a:bodyPr>
          <a:lstStyle/>
          <a:p>
            <a:pPr algn="ctr"/>
            <a:r>
              <a:rPr lang="fr-CA" sz="3200" b="1" dirty="0">
                <a:latin typeface="+mn-lt"/>
              </a:rPr>
              <a:t>Critères d’octroi de prêt</a:t>
            </a:r>
            <a:endParaRPr lang="fr-CA" sz="1600" b="1" i="1" dirty="0">
              <a:latin typeface="+mn-lt"/>
            </a:endParaRPr>
          </a:p>
        </p:txBody>
      </p:sp>
      <p:pic>
        <p:nvPicPr>
          <p:cNvPr id="6" name="Picture 5">
            <a:extLst>
              <a:ext uri="{FF2B5EF4-FFF2-40B4-BE49-F238E27FC236}">
                <a16:creationId xmlns:a16="http://schemas.microsoft.com/office/drawing/2014/main" id="{AB1C6464-CE9D-4425-9677-3B0BD351D31F}"/>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343919" y="2335832"/>
            <a:ext cx="3146822" cy="31468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7871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4300" y="1866315"/>
            <a:ext cx="9144000" cy="994172"/>
          </a:xfrm>
        </p:spPr>
        <p:txBody>
          <a:bodyPr>
            <a:normAutofit/>
          </a:bodyPr>
          <a:lstStyle/>
          <a:p>
            <a:pPr algn="ctr"/>
            <a:r>
              <a:rPr lang="fr-CA" sz="3200" b="1" dirty="0">
                <a:latin typeface="+mn-lt"/>
              </a:rPr>
              <a:t>À quoi peut servir le financement pour</a:t>
            </a:r>
            <a:r>
              <a:rPr lang="fr-CA" sz="3200" b="1" dirty="0">
                <a:solidFill>
                  <a:srgbClr val="FF0000"/>
                </a:solidFill>
                <a:latin typeface="+mn-lt"/>
              </a:rPr>
              <a:t> </a:t>
            </a:r>
            <a:r>
              <a:rPr lang="fr-CA" sz="3200" b="1" dirty="0">
                <a:latin typeface="+mn-lt"/>
              </a:rPr>
              <a:t>entreprise sociale?</a:t>
            </a:r>
            <a:endParaRPr lang="fr-CA" sz="1600" b="1" i="1" dirty="0">
              <a:latin typeface="+mn-lt"/>
            </a:endParaRPr>
          </a:p>
        </p:txBody>
      </p:sp>
      <p:pic>
        <p:nvPicPr>
          <p:cNvPr id="4" name="Picture 3">
            <a:extLst>
              <a:ext uri="{FF2B5EF4-FFF2-40B4-BE49-F238E27FC236}">
                <a16:creationId xmlns:a16="http://schemas.microsoft.com/office/drawing/2014/main" id="{45C1BB04-6A04-448C-A2F4-BBAD81FF212E}"/>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rot="21336897">
            <a:off x="2264555" y="3041896"/>
            <a:ext cx="4843489" cy="25655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948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8729" y="1507616"/>
            <a:ext cx="7886700" cy="1325563"/>
          </a:xfrm>
        </p:spPr>
        <p:txBody>
          <a:bodyPr>
            <a:normAutofit/>
          </a:bodyPr>
          <a:lstStyle/>
          <a:p>
            <a:pPr algn="ctr">
              <a:spcBef>
                <a:spcPts val="1000"/>
              </a:spcBef>
            </a:pPr>
            <a:r>
              <a:rPr lang="fr-CA" sz="4000" b="1" dirty="0">
                <a:latin typeface="+mn-lt"/>
                <a:ea typeface="+mn-ea"/>
                <a:cs typeface="+mn-cs"/>
              </a:rPr>
              <a:t>Le développement communautaire à son meilleur</a:t>
            </a:r>
          </a:p>
        </p:txBody>
      </p:sp>
      <p:pic>
        <p:nvPicPr>
          <p:cNvPr id="6" name="Picture 5">
            <a:extLst>
              <a:ext uri="{FF2B5EF4-FFF2-40B4-BE49-F238E27FC236}">
                <a16:creationId xmlns:a16="http://schemas.microsoft.com/office/drawing/2014/main" id="{C3C7C045-13D4-481F-A90D-7899FC4756F6}"/>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28650" y="3038574"/>
            <a:ext cx="3082413" cy="23118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a:extLst>
              <a:ext uri="{FF2B5EF4-FFF2-40B4-BE49-F238E27FC236}">
                <a16:creationId xmlns:a16="http://schemas.microsoft.com/office/drawing/2014/main" id="{54814DAC-0DBB-4FDC-B53E-22D751776AD1}"/>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42044" y="3662991"/>
            <a:ext cx="2932994" cy="19408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46D047B6-564C-4654-BA2C-EBE094BF2A14}"/>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rot="588166">
            <a:off x="6114930" y="2918322"/>
            <a:ext cx="3250053" cy="2171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25823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224</Words>
  <Application>Microsoft Office PowerPoint</Application>
  <PresentationFormat>On-screen Show (4:3)</PresentationFormat>
  <Paragraphs>78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Entreprise sociale </vt:lpstr>
      <vt:lpstr>Qu’est-ce qu’une entreprise sociale?</vt:lpstr>
      <vt:lpstr>Options d’enregistrement de l’entreprise sociale</vt:lpstr>
      <vt:lpstr>PowerPoint Presentation</vt:lpstr>
      <vt:lpstr>PowerPoint Presentation</vt:lpstr>
      <vt:lpstr>Critères d’octroi de prêt</vt:lpstr>
      <vt:lpstr>À quoi peut servir le financement pour entreprise sociale?</vt:lpstr>
      <vt:lpstr>Le développement communautaire à son meilleur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 Brennan</cp:lastModifiedBy>
  <cp:revision>259</cp:revision>
  <cp:lastPrinted>2018-03-19T12:22:44Z</cp:lastPrinted>
  <dcterms:created xsi:type="dcterms:W3CDTF">2014-01-14T19:58:37Z</dcterms:created>
  <dcterms:modified xsi:type="dcterms:W3CDTF">2018-03-23T12:06:59Z</dcterms:modified>
</cp:coreProperties>
</file>