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87" r:id="rId2"/>
    <p:sldId id="265" r:id="rId3"/>
    <p:sldId id="291" r:id="rId4"/>
    <p:sldId id="269" r:id="rId5"/>
    <p:sldId id="270" r:id="rId6"/>
    <p:sldId id="289" r:id="rId7"/>
    <p:sldId id="290" r:id="rId8"/>
    <p:sldId id="286" r:id="rId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0652" autoAdjust="0"/>
  </p:normalViewPr>
  <p:slideViewPr>
    <p:cSldViewPr snapToGrid="0">
      <p:cViewPr varScale="1">
        <p:scale>
          <a:sx n="65" d="100"/>
          <a:sy n="65" d="100"/>
        </p:scale>
        <p:origin x="133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326811B-058F-49C3-96F7-CD9E081C585D}" type="datetimeFigureOut">
              <a:rPr lang="en-CA" smtClean="0"/>
              <a:t>2018-03-23</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EEDC091-6EF3-4474-8055-6097CA358FC0}" type="slidenum">
              <a:rPr lang="en-CA" smtClean="0"/>
              <a:t>‹#›</a:t>
            </a:fld>
            <a:endParaRPr lang="en-CA"/>
          </a:p>
        </p:txBody>
      </p:sp>
    </p:spTree>
    <p:extLst>
      <p:ext uri="{BB962C8B-B14F-4D97-AF65-F5344CB8AC3E}">
        <p14:creationId xmlns:p14="http://schemas.microsoft.com/office/powerpoint/2010/main" val="1005984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CA" dirty="0"/>
              <a:t>Creating thriving rural communities where people are able to live, work, and enjoy social activities in their region has long been an objective of the Community Business Development Corporation (CBDC).</a:t>
            </a:r>
          </a:p>
          <a:p>
            <a:endParaRPr lang="en-CA" dirty="0"/>
          </a:p>
          <a:p>
            <a:r>
              <a:rPr lang="en-CA" dirty="0"/>
              <a:t>We are proud to support Social Enterprises that operate a business venture in rural-based communities.</a:t>
            </a:r>
          </a:p>
        </p:txBody>
      </p:sp>
      <p:sp>
        <p:nvSpPr>
          <p:cNvPr id="4" name="Slide Number Placeholder 3"/>
          <p:cNvSpPr>
            <a:spLocks noGrp="1"/>
          </p:cNvSpPr>
          <p:nvPr>
            <p:ph type="sldNum" sz="quarter" idx="10"/>
          </p:nvPr>
        </p:nvSpPr>
        <p:spPr/>
        <p:txBody>
          <a:bodyPr/>
          <a:lstStyle/>
          <a:p>
            <a:fld id="{AEEDC091-6EF3-4474-8055-6097CA358FC0}" type="slidenum">
              <a:rPr lang="en-CA" smtClean="0"/>
              <a:t>1</a:t>
            </a:fld>
            <a:endParaRPr lang="en-CA"/>
          </a:p>
        </p:txBody>
      </p:sp>
    </p:spTree>
    <p:extLst>
      <p:ext uri="{BB962C8B-B14F-4D97-AF65-F5344CB8AC3E}">
        <p14:creationId xmlns:p14="http://schemas.microsoft.com/office/powerpoint/2010/main" val="334622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CA" sz="1200" b="1" dirty="0">
                <a:latin typeface="+mn-lt"/>
              </a:rPr>
              <a:t>What is a Social Enterprise?</a:t>
            </a:r>
          </a:p>
          <a:p>
            <a:r>
              <a:rPr lang="en-CA" sz="1200" b="0" i="0" u="none" strike="noStrike" kern="1200" baseline="0" dirty="0">
                <a:solidFill>
                  <a:schemeClr val="tx1"/>
                </a:solidFill>
                <a:latin typeface="+mn-lt"/>
                <a:ea typeface="+mn-ea"/>
                <a:cs typeface="+mn-cs"/>
              </a:rPr>
              <a:t>Social Enterprises are businesses producing goods and services for the market economy, but manage their operations and redirect their surpluses in pursuit of social, environmental and community goals. Typically, social economy enterprises grow out of community economic development strategies involving citizens, governments, the voluntary sector, business, learning institutions and other partners.</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Social Enterprises can take the form of a non-profit organization, a cooperative, or a membership organization, characterized by an entrepreneurial philosophy, i.e. the production of goods and services and revenue generation that is separate from public grants.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CBDC Social Enterprise Loans are available to non-profits, including societies, charities, and cooperatives in need of business support (in the form of a loan or loan guarantee), that will be used to purchase assets, renovate existing assets or expand a social enterprise. CBDC Social Enterprise Loans are to support the financing of revenue generating activities of registered non-profit organizations. </a:t>
            </a:r>
          </a:p>
          <a:p>
            <a:endParaRPr lang="en-CA"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Social Enterprises differ from entrepreneurs in the following ways: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sz="1200" dirty="0"/>
              <a:t>Earned income strategies tied to mission; and,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sz="1200" dirty="0"/>
              <a:t>Driven by a double bottom line, blend of social and financial returns. </a:t>
            </a:r>
          </a:p>
          <a:p>
            <a:endParaRPr lang="en-CA" dirty="0"/>
          </a:p>
        </p:txBody>
      </p:sp>
      <p:sp>
        <p:nvSpPr>
          <p:cNvPr id="4" name="Slide Number Placeholder 3"/>
          <p:cNvSpPr>
            <a:spLocks noGrp="1"/>
          </p:cNvSpPr>
          <p:nvPr>
            <p:ph type="sldNum" sz="quarter" idx="10"/>
          </p:nvPr>
        </p:nvSpPr>
        <p:spPr/>
        <p:txBody>
          <a:bodyPr/>
          <a:lstStyle/>
          <a:p>
            <a:fld id="{AEEDC091-6EF3-4474-8055-6097CA358FC0}" type="slidenum">
              <a:rPr lang="en-CA" smtClean="0"/>
              <a:t>2</a:t>
            </a:fld>
            <a:endParaRPr lang="en-CA"/>
          </a:p>
        </p:txBody>
      </p:sp>
    </p:spTree>
    <p:extLst>
      <p:ext uri="{BB962C8B-B14F-4D97-AF65-F5344CB8AC3E}">
        <p14:creationId xmlns:p14="http://schemas.microsoft.com/office/powerpoint/2010/main" val="1284289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lnSpc>
                <a:spcPct val="90000"/>
              </a:lnSpc>
              <a:buFontTx/>
              <a:buNone/>
            </a:pPr>
            <a:r>
              <a:rPr lang="en-US" altLang="en-US" sz="1200" dirty="0"/>
              <a:t>Registration Options of Social Enterprises include the following:</a:t>
            </a:r>
          </a:p>
          <a:p>
            <a:pPr marL="228600" indent="-228600">
              <a:lnSpc>
                <a:spcPct val="90000"/>
              </a:lnSpc>
              <a:buFont typeface="+mj-lt"/>
              <a:buAutoNum type="arabicPeriod"/>
            </a:pPr>
            <a:r>
              <a:rPr lang="en-US" altLang="en-US" sz="1200" dirty="0"/>
              <a:t>Non profit organization</a:t>
            </a:r>
          </a:p>
          <a:p>
            <a:pPr marL="228600" indent="-228600">
              <a:lnSpc>
                <a:spcPct val="90000"/>
              </a:lnSpc>
              <a:buFont typeface="+mj-lt"/>
              <a:buAutoNum type="arabicPeriod"/>
            </a:pPr>
            <a:r>
              <a:rPr lang="en-US" altLang="en-US" sz="1200" dirty="0"/>
              <a:t>Co-operative</a:t>
            </a:r>
          </a:p>
          <a:p>
            <a:pPr marL="228600" indent="-228600">
              <a:lnSpc>
                <a:spcPct val="90000"/>
              </a:lnSpc>
              <a:buFont typeface="+mj-lt"/>
              <a:buAutoNum type="arabicPeriod"/>
            </a:pPr>
            <a:r>
              <a:rPr lang="en-US" altLang="en-US" sz="1200" dirty="0"/>
              <a:t>Charity</a:t>
            </a:r>
          </a:p>
          <a:p>
            <a:pPr marL="742950" lvl="1" indent="-285750">
              <a:lnSpc>
                <a:spcPct val="90000"/>
              </a:lnSpc>
              <a:buFont typeface="+mj-lt"/>
              <a:buAutoNum type="alphaLcPeriod"/>
            </a:pPr>
            <a:r>
              <a:rPr lang="en-US" altLang="en-US" sz="1200" dirty="0"/>
              <a:t>Charitable Organization</a:t>
            </a:r>
          </a:p>
          <a:p>
            <a:pPr marL="742950" lvl="1" indent="-285750">
              <a:lnSpc>
                <a:spcPct val="90000"/>
              </a:lnSpc>
              <a:buFont typeface="+mj-lt"/>
              <a:buAutoNum type="alphaLcPeriod"/>
            </a:pPr>
            <a:r>
              <a:rPr lang="en-US" altLang="en-US" sz="1200" dirty="0"/>
              <a:t>Public Foundation</a:t>
            </a:r>
          </a:p>
          <a:p>
            <a:pPr marL="742950" lvl="1" indent="-285750">
              <a:lnSpc>
                <a:spcPct val="90000"/>
              </a:lnSpc>
              <a:buFont typeface="+mj-lt"/>
              <a:buAutoNum type="alphaLcPeriod"/>
            </a:pPr>
            <a:r>
              <a:rPr lang="en-US" altLang="en-US" sz="1200" dirty="0"/>
              <a:t>Private Foundation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a:t>We encourage you to refer your client to a solicitor, Canada Revenue Agency, Registry of Joint Stocks and/or Industry Canada for detailed information on the proper registration of their Social Enterprise.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altLang="en-US" sz="1200" dirty="0"/>
          </a:p>
          <a:p>
            <a:pPr marL="171450" indent="-171450">
              <a:buFont typeface="Arial" panose="020B0604020202020204" pitchFamily="34" charset="0"/>
              <a:buChar char="•"/>
            </a:pPr>
            <a:endParaRPr lang="en-US" altLang="en-US" sz="1200" dirty="0"/>
          </a:p>
          <a:p>
            <a:pPr marL="171450" indent="-171450">
              <a:buFont typeface="Arial" panose="020B0604020202020204" pitchFamily="34" charset="0"/>
              <a:buChar char="•"/>
            </a:pPr>
            <a:endParaRPr lang="en-US" altLang="en-US" sz="1200" dirty="0"/>
          </a:p>
          <a:p>
            <a:endParaRPr lang="en-CA" sz="1200" b="0" i="0" u="none" strike="noStrike" kern="1200" baseline="0" dirty="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AEEDC091-6EF3-4474-8055-6097CA358FC0}" type="slidenum">
              <a:rPr lang="en-CA" smtClean="0"/>
              <a:t>3</a:t>
            </a:fld>
            <a:endParaRPr lang="en-CA"/>
          </a:p>
        </p:txBody>
      </p:sp>
    </p:spTree>
    <p:extLst>
      <p:ext uri="{BB962C8B-B14F-4D97-AF65-F5344CB8AC3E}">
        <p14:creationId xmlns:p14="http://schemas.microsoft.com/office/powerpoint/2010/main" val="1903158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The CBDC can provide up to $150,000* per eligible borrower </a:t>
            </a:r>
            <a:r>
              <a:rPr lang="en-CA" sz="1200" b="0" i="1" u="none" strike="noStrike" kern="1200" baseline="0" dirty="0">
                <a:solidFill>
                  <a:schemeClr val="tx1"/>
                </a:solidFill>
                <a:latin typeface="+mn-lt"/>
                <a:ea typeface="+mn-ea"/>
                <a:cs typeface="+mn-cs"/>
              </a:rPr>
              <a:t>(Please note, in certain circumstances, CBDCs can provide financial assistance that exceeds $150,000 per eligible borrower)</a:t>
            </a:r>
            <a:r>
              <a:rPr lang="en-CA" sz="1200" b="0" i="0" u="none" strike="noStrike" kern="1200" baseline="0" dirty="0">
                <a:solidFill>
                  <a:schemeClr val="tx1"/>
                </a:solidFill>
                <a:latin typeface="+mn-lt"/>
                <a:ea typeface="+mn-ea"/>
                <a:cs typeface="+mn-cs"/>
              </a:rPr>
              <a:t> in the form of a repayable loan with competitive interest rates and repayment terms.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The Social Enterprise Loan can be used to finance the purchase of equipment or other items that are necessary to continue business activities.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Loan amortizations can generally be up to ten years  based on the life expectancy of the asset(s). </a:t>
            </a:r>
          </a:p>
          <a:p>
            <a:endParaRPr lang="en-CA"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latin typeface="+mn-lt"/>
                <a:ea typeface="+mn-ea"/>
                <a:cs typeface="+mn-cs"/>
              </a:rPr>
              <a:t>Social Enterprise loans </a:t>
            </a:r>
            <a:r>
              <a:rPr lang="en-US" altLang="en-US" dirty="0"/>
              <a:t>should be secured. This may include a General Security Agreement (GSA), collateral mortgage, trade receivables and personal guarantees by Executive or full Board of the Social Enterprise.</a:t>
            </a:r>
          </a:p>
          <a:p>
            <a:endParaRPr lang="en-CA" dirty="0"/>
          </a:p>
        </p:txBody>
      </p:sp>
      <p:sp>
        <p:nvSpPr>
          <p:cNvPr id="4" name="Slide Number Placeholder 3"/>
          <p:cNvSpPr>
            <a:spLocks noGrp="1"/>
          </p:cNvSpPr>
          <p:nvPr>
            <p:ph type="sldNum" sz="quarter" idx="10"/>
          </p:nvPr>
        </p:nvSpPr>
        <p:spPr/>
        <p:txBody>
          <a:bodyPr/>
          <a:lstStyle/>
          <a:p>
            <a:fld id="{7DF31458-5C21-4586-9047-FD7C13D431A2}" type="slidenum">
              <a:rPr lang="en-CA" smtClean="0"/>
              <a:t>4</a:t>
            </a:fld>
            <a:endParaRPr lang="en-CA"/>
          </a:p>
        </p:txBody>
      </p:sp>
    </p:spTree>
    <p:extLst>
      <p:ext uri="{BB962C8B-B14F-4D97-AF65-F5344CB8AC3E}">
        <p14:creationId xmlns:p14="http://schemas.microsoft.com/office/powerpoint/2010/main" val="920985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The eligibility criteria for the CBDC Social Enterprise Loan includes the following: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 Social Enterprise and the business activity is located in rural areas;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New and existing Social Enterprises carrying on business activity are eligible to apply for this loan;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Start-up of a new Social Enterprise or the expansion, renovation, or upgrading of an existing one are acceptable;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Social Enterprises conducting year-round and/or seasonal business activity qualify;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 Social Enterprise’s business activity should demonstrate a reasonable expectation of economic viability, and ensure that fundamental business aspects are present, as well as job creation and maintenance is met. </a:t>
            </a:r>
          </a:p>
          <a:p>
            <a:endParaRPr lang="en-CA"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F31458-5C21-4586-9047-FD7C13D431A2}" type="slidenum">
              <a:rPr lang="en-CA" smtClean="0"/>
              <a:t>5</a:t>
            </a:fld>
            <a:endParaRPr lang="en-CA"/>
          </a:p>
        </p:txBody>
      </p:sp>
    </p:spTree>
    <p:extLst>
      <p:ext uri="{BB962C8B-B14F-4D97-AF65-F5344CB8AC3E}">
        <p14:creationId xmlns:p14="http://schemas.microsoft.com/office/powerpoint/2010/main" val="1756233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CA" sz="1200" b="1" dirty="0">
                <a:latin typeface="+mn-lt"/>
              </a:rPr>
              <a:t>CBDC lending criteria for a Social Enterprise Loan include:</a:t>
            </a:r>
          </a:p>
          <a:p>
            <a:pPr marL="171450" indent="-171450">
              <a:buFont typeface="Arial" panose="020B0604020202020204" pitchFamily="34" charset="0"/>
              <a:buChar char="•"/>
            </a:pPr>
            <a:r>
              <a:rPr lang="en-CA" altLang="en-US" sz="1200" dirty="0"/>
              <a:t>A Social Enterprise must provide a detailed business plan;</a:t>
            </a:r>
          </a:p>
          <a:p>
            <a:pPr marL="171450" indent="-171450">
              <a:buFont typeface="Arial" panose="020B0604020202020204" pitchFamily="34" charset="0"/>
              <a:buChar char="•"/>
            </a:pPr>
            <a:r>
              <a:rPr lang="en-CA" altLang="en-US" sz="1200" dirty="0"/>
              <a:t>A completed CBDC application must accompany the business plan;</a:t>
            </a:r>
          </a:p>
          <a:p>
            <a:pPr marL="171450" indent="-171450">
              <a:buFont typeface="Arial" panose="020B0604020202020204" pitchFamily="34" charset="0"/>
              <a:buChar char="•"/>
            </a:pPr>
            <a:r>
              <a:rPr lang="en-CA" altLang="en-US" sz="1200" dirty="0"/>
              <a:t>Provide proof of equity (20% minimum, can use 5% cash);</a:t>
            </a:r>
          </a:p>
          <a:p>
            <a:pPr marL="171450" indent="-171450">
              <a:buFont typeface="Arial" panose="020B0604020202020204" pitchFamily="34" charset="0"/>
              <a:buChar char="•"/>
            </a:pPr>
            <a:r>
              <a:rPr lang="en-CA" altLang="en-US" sz="1200" dirty="0"/>
              <a:t>A Social Enterprise must provide credit history/business supplier references;</a:t>
            </a:r>
          </a:p>
          <a:p>
            <a:pPr marL="171450" indent="-171450">
              <a:buFont typeface="Arial" panose="020B0604020202020204" pitchFamily="34" charset="0"/>
              <a:buChar char="•"/>
            </a:pPr>
            <a:r>
              <a:rPr lang="en-CA" altLang="en-US" sz="1200" dirty="0"/>
              <a:t>Proof of management and board of directors ability to repay debt;</a:t>
            </a:r>
          </a:p>
          <a:p>
            <a:pPr marL="171450" indent="-171450">
              <a:buFont typeface="Arial" panose="020B0604020202020204" pitchFamily="34" charset="0"/>
              <a:buChar char="•"/>
            </a:pPr>
            <a:r>
              <a:rPr lang="en-CA" altLang="en-US" sz="1200" dirty="0"/>
              <a:t>Security including personal guarantee of Executive; and,</a:t>
            </a:r>
          </a:p>
          <a:p>
            <a:pPr marL="171450" indent="-171450">
              <a:buFont typeface="Arial" panose="020B0604020202020204" pitchFamily="34" charset="0"/>
              <a:buChar char="•"/>
            </a:pPr>
            <a:r>
              <a:rPr lang="en-CA" altLang="en-US" sz="1200" dirty="0"/>
              <a:t>Borrowing resolution submitted along with the business plan and application.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altLang="en-US" sz="1200" dirty="0"/>
          </a:p>
          <a:p>
            <a:pPr marL="171450" indent="-171450">
              <a:buFont typeface="Arial" panose="020B0604020202020204" pitchFamily="34" charset="0"/>
              <a:buChar char="•"/>
            </a:pPr>
            <a:endParaRPr lang="en-US" altLang="en-US" sz="1200" dirty="0"/>
          </a:p>
          <a:p>
            <a:pPr marL="171450" indent="-171450">
              <a:buFont typeface="Arial" panose="020B0604020202020204" pitchFamily="34" charset="0"/>
              <a:buChar char="•"/>
            </a:pPr>
            <a:endParaRPr lang="en-US" altLang="en-US" sz="1200" dirty="0"/>
          </a:p>
          <a:p>
            <a:endParaRPr lang="en-CA" sz="1200" b="0" i="0" u="none" strike="noStrike" kern="1200" baseline="0" dirty="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AEEDC091-6EF3-4474-8055-6097CA358FC0}" type="slidenum">
              <a:rPr lang="en-CA" smtClean="0"/>
              <a:t>6</a:t>
            </a:fld>
            <a:endParaRPr lang="en-CA"/>
          </a:p>
        </p:txBody>
      </p:sp>
    </p:spTree>
    <p:extLst>
      <p:ext uri="{BB962C8B-B14F-4D97-AF65-F5344CB8AC3E}">
        <p14:creationId xmlns:p14="http://schemas.microsoft.com/office/powerpoint/2010/main" val="4170158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CA" sz="1200" b="1" dirty="0">
                <a:latin typeface="+mn-lt"/>
              </a:rPr>
              <a:t>Social Enterprise funding can be used for (but are not limited to) the following:</a:t>
            </a:r>
          </a:p>
          <a:p>
            <a:pPr marL="171450" indent="-171450">
              <a:buFont typeface="Arial" panose="020B0604020202020204" pitchFamily="34" charset="0"/>
              <a:buChar char="•"/>
            </a:pPr>
            <a:r>
              <a:rPr lang="en-CA" altLang="en-US" sz="1200" dirty="0"/>
              <a:t>Purchase of land, building and equipment;</a:t>
            </a:r>
          </a:p>
          <a:p>
            <a:pPr marL="171450" indent="-171450">
              <a:buFont typeface="Arial" panose="020B0604020202020204" pitchFamily="34" charset="0"/>
              <a:buChar char="•"/>
            </a:pPr>
            <a:r>
              <a:rPr lang="en-CA" altLang="en-US" sz="1200" dirty="0"/>
              <a:t>Purchase of inventory;</a:t>
            </a:r>
          </a:p>
          <a:p>
            <a:pPr marL="171450" indent="-171450">
              <a:buFont typeface="Arial" panose="020B0604020202020204" pitchFamily="34" charset="0"/>
              <a:buChar char="•"/>
            </a:pPr>
            <a:r>
              <a:rPr lang="en-CA" altLang="en-US" sz="1200" dirty="0"/>
              <a:t>Working capital</a:t>
            </a:r>
            <a:r>
              <a:rPr lang="en-CA" altLang="en-US" sz="1200"/>
              <a:t>; and,</a:t>
            </a:r>
            <a:endParaRPr lang="en-CA" altLang="en-US" sz="1200" dirty="0"/>
          </a:p>
          <a:p>
            <a:pPr marL="171450" indent="-171450">
              <a:buFont typeface="Arial" panose="020B0604020202020204" pitchFamily="34" charset="0"/>
              <a:buChar char="•"/>
            </a:pPr>
            <a:r>
              <a:rPr lang="en-CA" altLang="en-US" sz="1200" dirty="0"/>
              <a:t>Bridge financing.</a:t>
            </a:r>
            <a:endParaRPr lang="en-CA"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altLang="en-US" sz="1200" dirty="0"/>
          </a:p>
          <a:p>
            <a:pPr marL="171450" indent="-171450">
              <a:buFont typeface="Arial" panose="020B0604020202020204" pitchFamily="34" charset="0"/>
              <a:buChar char="•"/>
            </a:pPr>
            <a:endParaRPr lang="en-US" altLang="en-US" sz="1200" dirty="0"/>
          </a:p>
          <a:p>
            <a:pPr marL="171450" indent="-171450">
              <a:buFont typeface="Arial" panose="020B0604020202020204" pitchFamily="34" charset="0"/>
              <a:buChar char="•"/>
            </a:pPr>
            <a:endParaRPr lang="en-US" altLang="en-US" sz="1200" dirty="0"/>
          </a:p>
          <a:p>
            <a:endParaRPr lang="en-CA" sz="1200" b="0" i="0" u="none" strike="noStrike" kern="1200" baseline="0" dirty="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AEEDC091-6EF3-4474-8055-6097CA358FC0}" type="slidenum">
              <a:rPr lang="en-CA" smtClean="0"/>
              <a:t>7</a:t>
            </a:fld>
            <a:endParaRPr lang="en-CA"/>
          </a:p>
        </p:txBody>
      </p:sp>
    </p:spTree>
    <p:extLst>
      <p:ext uri="{BB962C8B-B14F-4D97-AF65-F5344CB8AC3E}">
        <p14:creationId xmlns:p14="http://schemas.microsoft.com/office/powerpoint/2010/main" val="4146770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It’s all about you and your community! Being able to create sound economic and socially conscious communities fosters a strong and vibrant lifestyle for everyone to enjoy. </a:t>
            </a:r>
            <a:endParaRPr lang="en-CA" dirty="0"/>
          </a:p>
        </p:txBody>
      </p:sp>
      <p:sp>
        <p:nvSpPr>
          <p:cNvPr id="4" name="Slide Number Placeholder 3"/>
          <p:cNvSpPr>
            <a:spLocks noGrp="1"/>
          </p:cNvSpPr>
          <p:nvPr>
            <p:ph type="sldNum" sz="quarter" idx="10"/>
          </p:nvPr>
        </p:nvSpPr>
        <p:spPr/>
        <p:txBody>
          <a:bodyPr/>
          <a:lstStyle/>
          <a:p>
            <a:fld id="{7DF31458-5C21-4586-9047-FD7C13D431A2}" type="slidenum">
              <a:rPr lang="en-CA" smtClean="0"/>
              <a:t>8</a:t>
            </a:fld>
            <a:endParaRPr lang="en-CA"/>
          </a:p>
        </p:txBody>
      </p:sp>
    </p:spTree>
    <p:extLst>
      <p:ext uri="{BB962C8B-B14F-4D97-AF65-F5344CB8AC3E}">
        <p14:creationId xmlns:p14="http://schemas.microsoft.com/office/powerpoint/2010/main" val="58604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8CA0F7-23B5-4658-9DAB-8F13DE8410FC}" type="datetimeFigureOut">
              <a:rPr lang="en-US" smtClean="0"/>
              <a:pPr/>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3B72F-AD18-48E3-92CD-41A8AF879C67}" type="slidenum">
              <a:rPr lang="en-US" smtClean="0"/>
              <a:pPr/>
              <a:t>‹#›</a:t>
            </a:fld>
            <a:endParaRPr lang="en-US"/>
          </a:p>
        </p:txBody>
      </p:sp>
    </p:spTree>
    <p:extLst>
      <p:ext uri="{BB962C8B-B14F-4D97-AF65-F5344CB8AC3E}">
        <p14:creationId xmlns:p14="http://schemas.microsoft.com/office/powerpoint/2010/main" val="61663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8CA0F7-23B5-4658-9DAB-8F13DE8410FC}" type="datetimeFigureOut">
              <a:rPr lang="en-US" smtClean="0"/>
              <a:pPr/>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3B72F-AD18-48E3-92CD-41A8AF879C67}" type="slidenum">
              <a:rPr lang="en-US" smtClean="0"/>
              <a:pPr/>
              <a:t>‹#›</a:t>
            </a:fld>
            <a:endParaRPr lang="en-US"/>
          </a:p>
        </p:txBody>
      </p:sp>
    </p:spTree>
    <p:extLst>
      <p:ext uri="{BB962C8B-B14F-4D97-AF65-F5344CB8AC3E}">
        <p14:creationId xmlns:p14="http://schemas.microsoft.com/office/powerpoint/2010/main" val="160799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8CA0F7-23B5-4658-9DAB-8F13DE8410FC}" type="datetimeFigureOut">
              <a:rPr lang="en-US" smtClean="0"/>
              <a:pPr/>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3B72F-AD18-48E3-92CD-41A8AF879C67}" type="slidenum">
              <a:rPr lang="en-US" smtClean="0"/>
              <a:pPr/>
              <a:t>‹#›</a:t>
            </a:fld>
            <a:endParaRPr lang="en-US"/>
          </a:p>
        </p:txBody>
      </p:sp>
    </p:spTree>
    <p:extLst>
      <p:ext uri="{BB962C8B-B14F-4D97-AF65-F5344CB8AC3E}">
        <p14:creationId xmlns:p14="http://schemas.microsoft.com/office/powerpoint/2010/main" val="122218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8CA0F7-23B5-4658-9DAB-8F13DE8410FC}" type="datetimeFigureOut">
              <a:rPr lang="en-US" smtClean="0"/>
              <a:pPr/>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3B72F-AD18-48E3-92CD-41A8AF879C67}" type="slidenum">
              <a:rPr lang="en-US" smtClean="0"/>
              <a:pPr/>
              <a:t>‹#›</a:t>
            </a:fld>
            <a:endParaRPr lang="en-US"/>
          </a:p>
        </p:txBody>
      </p:sp>
      <p:pic>
        <p:nvPicPr>
          <p:cNvPr id="7" name="Picture 3" descr="7e23691c-2bbd-49f8-8da8-4749f0bd74ec@asp">
            <a:extLst>
              <a:ext uri="{FF2B5EF4-FFF2-40B4-BE49-F238E27FC236}">
                <a16:creationId xmlns:a16="http://schemas.microsoft.com/office/drawing/2014/main" id="{4F87094B-A5E9-4DA9-A7FA-8D5C3C117F7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753601"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76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8CA0F7-23B5-4658-9DAB-8F13DE8410FC}" type="datetimeFigureOut">
              <a:rPr lang="en-US" smtClean="0"/>
              <a:pPr/>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3B72F-AD18-48E3-92CD-41A8AF879C67}" type="slidenum">
              <a:rPr lang="en-US" smtClean="0"/>
              <a:pPr/>
              <a:t>‹#›</a:t>
            </a:fld>
            <a:endParaRPr lang="en-US"/>
          </a:p>
        </p:txBody>
      </p:sp>
    </p:spTree>
    <p:extLst>
      <p:ext uri="{BB962C8B-B14F-4D97-AF65-F5344CB8AC3E}">
        <p14:creationId xmlns:p14="http://schemas.microsoft.com/office/powerpoint/2010/main" val="181682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8CA0F7-23B5-4658-9DAB-8F13DE8410FC}" type="datetimeFigureOut">
              <a:rPr lang="en-US" smtClean="0"/>
              <a:pPr/>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3B72F-AD18-48E3-92CD-41A8AF879C67}" type="slidenum">
              <a:rPr lang="en-US" smtClean="0"/>
              <a:pPr/>
              <a:t>‹#›</a:t>
            </a:fld>
            <a:endParaRPr lang="en-US"/>
          </a:p>
        </p:txBody>
      </p:sp>
    </p:spTree>
    <p:extLst>
      <p:ext uri="{BB962C8B-B14F-4D97-AF65-F5344CB8AC3E}">
        <p14:creationId xmlns:p14="http://schemas.microsoft.com/office/powerpoint/2010/main" val="3899633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8CA0F7-23B5-4658-9DAB-8F13DE8410FC}" type="datetimeFigureOut">
              <a:rPr lang="en-US" smtClean="0"/>
              <a:pPr/>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3B72F-AD18-48E3-92CD-41A8AF879C67}" type="slidenum">
              <a:rPr lang="en-US" smtClean="0"/>
              <a:pPr/>
              <a:t>‹#›</a:t>
            </a:fld>
            <a:endParaRPr lang="en-US"/>
          </a:p>
        </p:txBody>
      </p:sp>
    </p:spTree>
    <p:extLst>
      <p:ext uri="{BB962C8B-B14F-4D97-AF65-F5344CB8AC3E}">
        <p14:creationId xmlns:p14="http://schemas.microsoft.com/office/powerpoint/2010/main" val="383447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8CA0F7-23B5-4658-9DAB-8F13DE8410FC}" type="datetimeFigureOut">
              <a:rPr lang="en-US" smtClean="0"/>
              <a:pPr/>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3B72F-AD18-48E3-92CD-41A8AF879C67}" type="slidenum">
              <a:rPr lang="en-US" smtClean="0"/>
              <a:pPr/>
              <a:t>‹#›</a:t>
            </a:fld>
            <a:endParaRPr lang="en-US"/>
          </a:p>
        </p:txBody>
      </p:sp>
    </p:spTree>
    <p:extLst>
      <p:ext uri="{BB962C8B-B14F-4D97-AF65-F5344CB8AC3E}">
        <p14:creationId xmlns:p14="http://schemas.microsoft.com/office/powerpoint/2010/main" val="920320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CA0F7-23B5-4658-9DAB-8F13DE8410FC}" type="datetimeFigureOut">
              <a:rPr lang="en-US" smtClean="0"/>
              <a:pPr/>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3B72F-AD18-48E3-92CD-41A8AF879C67}" type="slidenum">
              <a:rPr lang="en-US" smtClean="0"/>
              <a:pPr/>
              <a:t>‹#›</a:t>
            </a:fld>
            <a:endParaRPr lang="en-US"/>
          </a:p>
        </p:txBody>
      </p:sp>
    </p:spTree>
    <p:extLst>
      <p:ext uri="{BB962C8B-B14F-4D97-AF65-F5344CB8AC3E}">
        <p14:creationId xmlns:p14="http://schemas.microsoft.com/office/powerpoint/2010/main" val="2150686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8CA0F7-23B5-4658-9DAB-8F13DE8410FC}" type="datetimeFigureOut">
              <a:rPr lang="en-US" smtClean="0"/>
              <a:pPr/>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3B72F-AD18-48E3-92CD-41A8AF879C67}" type="slidenum">
              <a:rPr lang="en-US" smtClean="0"/>
              <a:pPr/>
              <a:t>‹#›</a:t>
            </a:fld>
            <a:endParaRPr lang="en-US"/>
          </a:p>
        </p:txBody>
      </p:sp>
    </p:spTree>
    <p:extLst>
      <p:ext uri="{BB962C8B-B14F-4D97-AF65-F5344CB8AC3E}">
        <p14:creationId xmlns:p14="http://schemas.microsoft.com/office/powerpoint/2010/main" val="3973083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8CA0F7-23B5-4658-9DAB-8F13DE8410FC}" type="datetimeFigureOut">
              <a:rPr lang="en-US" smtClean="0"/>
              <a:pPr/>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3B72F-AD18-48E3-92CD-41A8AF879C67}" type="slidenum">
              <a:rPr lang="en-US" smtClean="0"/>
              <a:pPr/>
              <a:t>‹#›</a:t>
            </a:fld>
            <a:endParaRPr lang="en-US"/>
          </a:p>
        </p:txBody>
      </p:sp>
    </p:spTree>
    <p:extLst>
      <p:ext uri="{BB962C8B-B14F-4D97-AF65-F5344CB8AC3E}">
        <p14:creationId xmlns:p14="http://schemas.microsoft.com/office/powerpoint/2010/main" val="2047028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CA0F7-23B5-4658-9DAB-8F13DE8410FC}" type="datetimeFigureOut">
              <a:rPr lang="en-US" smtClean="0"/>
              <a:pPr/>
              <a:t>3/23/2018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3B72F-AD18-48E3-92CD-41A8AF879C67}" type="slidenum">
              <a:rPr lang="en-US" smtClean="0"/>
              <a:pPr/>
              <a:t>‹#›</a:t>
            </a:fld>
            <a:endParaRPr lang="en-US"/>
          </a:p>
        </p:txBody>
      </p:sp>
      <p:pic>
        <p:nvPicPr>
          <p:cNvPr id="7" name="Picture 3" descr="7e23691c-2bbd-49f8-8da8-4749f0bd74ec@asp">
            <a:extLst>
              <a:ext uri="{FF2B5EF4-FFF2-40B4-BE49-F238E27FC236}">
                <a16:creationId xmlns:a16="http://schemas.microsoft.com/office/drawing/2014/main" id="{315658FF-8719-421D-85B6-BD908B6E6F4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753601"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204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866315"/>
            <a:ext cx="9144000" cy="994172"/>
          </a:xfrm>
        </p:spPr>
        <p:txBody>
          <a:bodyPr>
            <a:normAutofit/>
          </a:bodyPr>
          <a:lstStyle/>
          <a:p>
            <a:pPr algn="ctr"/>
            <a:r>
              <a:rPr lang="en-US" sz="3200" b="1" dirty="0">
                <a:latin typeface="+mn-lt"/>
              </a:rPr>
              <a:t>Social Enterprise </a:t>
            </a:r>
            <a:endParaRPr lang="en-CA" sz="1600" b="1" i="1" dirty="0">
              <a:latin typeface="+mn-lt"/>
            </a:endParaRPr>
          </a:p>
        </p:txBody>
      </p:sp>
      <p:pic>
        <p:nvPicPr>
          <p:cNvPr id="4" name="Picture 3">
            <a:extLst>
              <a:ext uri="{FF2B5EF4-FFF2-40B4-BE49-F238E27FC236}">
                <a16:creationId xmlns:a16="http://schemas.microsoft.com/office/drawing/2014/main" id="{1FBE053E-1526-44EE-AF14-155E5ADBF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0078" y="3493760"/>
            <a:ext cx="3499371" cy="196839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Picture 5">
            <a:extLst>
              <a:ext uri="{FF2B5EF4-FFF2-40B4-BE49-F238E27FC236}">
                <a16:creationId xmlns:a16="http://schemas.microsoft.com/office/drawing/2014/main" id="{FB6E675E-B4D1-4B70-8281-42DD758574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605" y="4204336"/>
            <a:ext cx="3142666" cy="19683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a:extLst>
              <a:ext uri="{FF2B5EF4-FFF2-40B4-BE49-F238E27FC236}">
                <a16:creationId xmlns:a16="http://schemas.microsoft.com/office/drawing/2014/main" id="{EDDEBFCB-047A-4B2E-BC81-3A5FEB6B32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4988" y="2797612"/>
            <a:ext cx="2442460" cy="19539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30379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266709"/>
            <a:ext cx="9144000" cy="994172"/>
          </a:xfrm>
        </p:spPr>
        <p:txBody>
          <a:bodyPr>
            <a:normAutofit/>
          </a:bodyPr>
          <a:lstStyle/>
          <a:p>
            <a:pPr algn="ctr"/>
            <a:r>
              <a:rPr lang="en-CA" sz="3200" b="1" dirty="0">
                <a:latin typeface="+mn-lt"/>
              </a:rPr>
              <a:t>What is a Social Enterprise?</a:t>
            </a:r>
            <a:endParaRPr lang="en-CA" sz="1600" b="1" i="1" dirty="0">
              <a:latin typeface="+mn-lt"/>
            </a:endParaRPr>
          </a:p>
        </p:txBody>
      </p:sp>
      <p:pic>
        <p:nvPicPr>
          <p:cNvPr id="4" name="Picture 3">
            <a:extLst>
              <a:ext uri="{FF2B5EF4-FFF2-40B4-BE49-F238E27FC236}">
                <a16:creationId xmlns:a16="http://schemas.microsoft.com/office/drawing/2014/main" id="{4F5D1F1E-5929-4CD9-987C-A44292C78E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5764" y="2429889"/>
            <a:ext cx="4571999" cy="30453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43863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551522"/>
            <a:ext cx="9144000" cy="994172"/>
          </a:xfrm>
        </p:spPr>
        <p:txBody>
          <a:bodyPr>
            <a:normAutofit/>
          </a:bodyPr>
          <a:lstStyle/>
          <a:p>
            <a:pPr algn="ctr"/>
            <a:r>
              <a:rPr lang="en-CA" sz="3200" b="1" dirty="0">
                <a:latin typeface="+mn-lt"/>
              </a:rPr>
              <a:t>Social Enterprise Registration Options</a:t>
            </a:r>
            <a:endParaRPr lang="en-CA" sz="1600" b="1" i="1" dirty="0">
              <a:latin typeface="+mn-lt"/>
            </a:endParaRPr>
          </a:p>
        </p:txBody>
      </p:sp>
      <p:pic>
        <p:nvPicPr>
          <p:cNvPr id="4" name="Picture 3">
            <a:extLst>
              <a:ext uri="{FF2B5EF4-FFF2-40B4-BE49-F238E27FC236}">
                <a16:creationId xmlns:a16="http://schemas.microsoft.com/office/drawing/2014/main" id="{28F74581-7EFF-446C-AC0C-1246D1431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966" y="2755556"/>
            <a:ext cx="4333823" cy="28847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0987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000" b="1" dirty="0"/>
              <a:t>CBDC Social Enterprise Loan</a:t>
            </a:r>
          </a:p>
        </p:txBody>
      </p:sp>
      <p:pic>
        <p:nvPicPr>
          <p:cNvPr id="5" name="Picture 4">
            <a:extLst>
              <a:ext uri="{FF2B5EF4-FFF2-40B4-BE49-F238E27FC236}">
                <a16:creationId xmlns:a16="http://schemas.microsoft.com/office/drawing/2014/main" id="{54A8CA53-DBFB-4529-8FA9-CBB4970111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21199">
            <a:off x="2710948" y="2503114"/>
            <a:ext cx="4629080" cy="30848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1488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000" b="1" dirty="0"/>
              <a:t>Social Enterprise Eligibility Criteria</a:t>
            </a:r>
          </a:p>
        </p:txBody>
      </p:sp>
      <p:pic>
        <p:nvPicPr>
          <p:cNvPr id="8" name="Picture 7">
            <a:extLst>
              <a:ext uri="{FF2B5EF4-FFF2-40B4-BE49-F238E27FC236}">
                <a16:creationId xmlns:a16="http://schemas.microsoft.com/office/drawing/2014/main" id="{760E26ED-2A4D-4D3A-AB99-E8AE6B6FED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458" y="2638835"/>
            <a:ext cx="4070555" cy="27249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98308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341660"/>
            <a:ext cx="9144000" cy="994172"/>
          </a:xfrm>
        </p:spPr>
        <p:txBody>
          <a:bodyPr>
            <a:normAutofit/>
          </a:bodyPr>
          <a:lstStyle/>
          <a:p>
            <a:pPr algn="ctr"/>
            <a:r>
              <a:rPr lang="en-CA" sz="3200" b="1" dirty="0">
                <a:latin typeface="+mn-lt"/>
              </a:rPr>
              <a:t>Social Enterprise Lending Criteria</a:t>
            </a:r>
            <a:endParaRPr lang="en-CA" sz="1600" b="1" i="1" dirty="0">
              <a:latin typeface="+mn-lt"/>
            </a:endParaRPr>
          </a:p>
        </p:txBody>
      </p:sp>
      <p:pic>
        <p:nvPicPr>
          <p:cNvPr id="6" name="Picture 5">
            <a:extLst>
              <a:ext uri="{FF2B5EF4-FFF2-40B4-BE49-F238E27FC236}">
                <a16:creationId xmlns:a16="http://schemas.microsoft.com/office/drawing/2014/main" id="{AB1C6464-CE9D-4425-9677-3B0BD351D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3919" y="2335832"/>
            <a:ext cx="3146822" cy="31468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7871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866315"/>
            <a:ext cx="9144000" cy="994172"/>
          </a:xfrm>
        </p:spPr>
        <p:txBody>
          <a:bodyPr>
            <a:normAutofit/>
          </a:bodyPr>
          <a:lstStyle/>
          <a:p>
            <a:pPr algn="ctr"/>
            <a:r>
              <a:rPr lang="en-CA" sz="3200" b="1" dirty="0">
                <a:latin typeface="+mn-lt"/>
              </a:rPr>
              <a:t>What can Social Enterprise Funding be used for?</a:t>
            </a:r>
            <a:endParaRPr lang="en-CA" sz="1600" b="1" i="1" dirty="0">
              <a:latin typeface="+mn-lt"/>
            </a:endParaRPr>
          </a:p>
        </p:txBody>
      </p:sp>
      <p:pic>
        <p:nvPicPr>
          <p:cNvPr id="4" name="Picture 3">
            <a:extLst>
              <a:ext uri="{FF2B5EF4-FFF2-40B4-BE49-F238E27FC236}">
                <a16:creationId xmlns:a16="http://schemas.microsoft.com/office/drawing/2014/main" id="{45C1BB04-6A04-448C-A2F4-BBAD81FF2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36897">
            <a:off x="2264555" y="3041896"/>
            <a:ext cx="4843489" cy="25655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49482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29" y="1507616"/>
            <a:ext cx="7886700" cy="1325563"/>
          </a:xfrm>
        </p:spPr>
        <p:txBody>
          <a:bodyPr>
            <a:normAutofit/>
          </a:bodyPr>
          <a:lstStyle/>
          <a:p>
            <a:pPr algn="ctr">
              <a:spcBef>
                <a:spcPts val="1000"/>
              </a:spcBef>
            </a:pPr>
            <a:r>
              <a:rPr lang="en-CA" sz="4000" b="1" dirty="0">
                <a:latin typeface="+mn-lt"/>
                <a:ea typeface="+mn-ea"/>
                <a:cs typeface="+mn-cs"/>
              </a:rPr>
              <a:t>Community Creation at it’s Best </a:t>
            </a:r>
          </a:p>
        </p:txBody>
      </p:sp>
      <p:pic>
        <p:nvPicPr>
          <p:cNvPr id="6" name="Picture 5">
            <a:extLst>
              <a:ext uri="{FF2B5EF4-FFF2-40B4-BE49-F238E27FC236}">
                <a16:creationId xmlns:a16="http://schemas.microsoft.com/office/drawing/2014/main" id="{C3C7C045-13D4-481F-A90D-7899FC4756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3038574"/>
            <a:ext cx="3082413" cy="23118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a:extLst>
              <a:ext uri="{FF2B5EF4-FFF2-40B4-BE49-F238E27FC236}">
                <a16:creationId xmlns:a16="http://schemas.microsoft.com/office/drawing/2014/main" id="{54814DAC-0DBB-4FDC-B53E-22D751776A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2044" y="3662991"/>
            <a:ext cx="2932994" cy="19408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a:extLst>
              <a:ext uri="{FF2B5EF4-FFF2-40B4-BE49-F238E27FC236}">
                <a16:creationId xmlns:a16="http://schemas.microsoft.com/office/drawing/2014/main" id="{46D047B6-564C-4654-BA2C-EBE094BF2A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8166">
            <a:off x="6114930" y="2918322"/>
            <a:ext cx="3250053" cy="21712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258230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3927</TotalTime>
  <Words>754</Words>
  <Application>Microsoft Office PowerPoint</Application>
  <PresentationFormat>On-screen Show (4:3)</PresentationFormat>
  <Paragraphs>78</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Social Enterprise </vt:lpstr>
      <vt:lpstr>What is a Social Enterprise?</vt:lpstr>
      <vt:lpstr>Social Enterprise Registration Options</vt:lpstr>
      <vt:lpstr>PowerPoint Presentation</vt:lpstr>
      <vt:lpstr>PowerPoint Presentation</vt:lpstr>
      <vt:lpstr>Social Enterprise Lending Criteria</vt:lpstr>
      <vt:lpstr>What can Social Enterprise Funding be used for?</vt:lpstr>
      <vt:lpstr>Community Creation at it’s Best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dc:creator>
  <cp:lastModifiedBy>Joe Brennan</cp:lastModifiedBy>
  <cp:revision>145</cp:revision>
  <cp:lastPrinted>2018-03-19T12:22:44Z</cp:lastPrinted>
  <dcterms:created xsi:type="dcterms:W3CDTF">2014-01-14T19:58:37Z</dcterms:created>
  <dcterms:modified xsi:type="dcterms:W3CDTF">2018-03-23T13:45:39Z</dcterms:modified>
</cp:coreProperties>
</file>